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0" r:id="rId3"/>
    <p:sldId id="286" r:id="rId4"/>
    <p:sldId id="258" r:id="rId5"/>
    <p:sldId id="272" r:id="rId6"/>
    <p:sldId id="270" r:id="rId7"/>
    <p:sldId id="271" r:id="rId8"/>
    <p:sldId id="277" r:id="rId9"/>
    <p:sldId id="278" r:id="rId10"/>
    <p:sldId id="273" r:id="rId11"/>
    <p:sldId id="274" r:id="rId12"/>
    <p:sldId id="275" r:id="rId13"/>
    <p:sldId id="276" r:id="rId14"/>
    <p:sldId id="279" r:id="rId15"/>
    <p:sldId id="288" r:id="rId16"/>
    <p:sldId id="269" r:id="rId17"/>
    <p:sldId id="281" r:id="rId18"/>
    <p:sldId id="287" r:id="rId19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06jo" initials="d" lastIdx="4" clrIdx="0"/>
  <p:cmAuthor id="1" name="Gregory Erhardt" initials="GE" lastIdx="2" clrIdx="1">
    <p:extLst>
      <p:ext uri="{19B8F6BF-5375-455C-9EA6-DF929625EA0E}">
        <p15:presenceInfo xmlns:p15="http://schemas.microsoft.com/office/powerpoint/2012/main" userId="37d1e3cd14f6f2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AB7"/>
    <a:srgbClr val="02339E"/>
    <a:srgbClr val="0033A1"/>
    <a:srgbClr val="0032A1"/>
    <a:srgbClr val="002E9C"/>
    <a:srgbClr val="4682B4"/>
    <a:srgbClr val="605270"/>
    <a:srgbClr val="669900"/>
    <a:srgbClr val="7267B5"/>
    <a:srgbClr val="5643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6" autoAdjust="0"/>
    <p:restoredTop sz="91759" autoAdjust="0"/>
  </p:normalViewPr>
  <p:slideViewPr>
    <p:cSldViewPr>
      <p:cViewPr>
        <p:scale>
          <a:sx n="50" d="100"/>
          <a:sy n="50" d="100"/>
        </p:scale>
        <p:origin x="1518" y="300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44" d="100"/>
          <a:sy n="44" d="100"/>
        </p:scale>
        <p:origin x="2740" y="40"/>
      </p:cViewPr>
      <p:guideLst>
        <p:guide orient="horz" pos="3224"/>
        <p:guide pos="2237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Erhardt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7106D-EF57-4844-84DC-8E2ED954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56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1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/>
          <a:lstStyle>
            <a:lvl1pPr algn="r">
              <a:defRPr sz="1300"/>
            </a:lvl1pPr>
          </a:lstStyle>
          <a:p>
            <a:fld id="{B1986778-4955-48BF-B9A5-723767A6F1B2}" type="datetimeFigureOut">
              <a:rPr lang="en-US" smtClean="0"/>
              <a:pPr/>
              <a:t>1/26/2021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491" tIns="47745" rIns="95491" bIns="47745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2"/>
            <a:ext cx="5679440" cy="4605576"/>
          </a:xfrm>
          <a:prstGeom prst="rect">
            <a:avLst/>
          </a:prstGeom>
        </p:spPr>
        <p:txBody>
          <a:bodyPr vert="horz" lIns="95491" tIns="47745" rIns="95491" bIns="4774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 anchor="b"/>
          <a:lstStyle>
            <a:lvl1pPr algn="r">
              <a:defRPr sz="1300"/>
            </a:lvl1pPr>
          </a:lstStyle>
          <a:p>
            <a:fld id="{5A667B8F-CD95-4BB3-B09F-6C28F666D66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0586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67B8F-CD95-4BB3-B09F-6C28F666D66D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673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1484313"/>
            <a:ext cx="8496300" cy="13684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068638"/>
            <a:ext cx="8496300" cy="30972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34345"/>
            <a:ext cx="9144000" cy="323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Standard-Slide-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8" t="93599" r="41942"/>
          <a:stretch/>
        </p:blipFill>
        <p:spPr>
          <a:xfrm>
            <a:off x="1" y="-19077"/>
            <a:ext cx="9143999" cy="11348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15" y="-110656"/>
            <a:ext cx="3543106" cy="12422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5139190"/>
            <a:ext cx="6480448" cy="566738"/>
          </a:xfrm>
        </p:spPr>
        <p:txBody>
          <a:bodyPr anchor="b"/>
          <a:lstStyle>
            <a:lvl1pPr algn="ctr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31640" y="728699"/>
            <a:ext cx="6480448" cy="4269836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534345"/>
            <a:ext cx="9144000" cy="323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1640" y="5846583"/>
            <a:ext cx="6480448" cy="8048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5875" y="0"/>
            <a:ext cx="9169876" cy="581426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-16552" y="5679250"/>
            <a:ext cx="9186429" cy="1178750"/>
          </a:xfrm>
          <a:prstGeom prst="rect">
            <a:avLst/>
          </a:prstGeom>
          <a:solidFill>
            <a:srgbClr val="002E9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endParaRPr lang="en-GB" kern="0" dirty="0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331" y="5814265"/>
            <a:ext cx="7403069" cy="1043736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3" name="Title 1"/>
          <p:cNvSpPr txBox="1">
            <a:spLocks/>
          </p:cNvSpPr>
          <p:nvPr userDrawn="1"/>
        </p:nvSpPr>
        <p:spPr bwMode="auto">
          <a:xfrm>
            <a:off x="-25875" y="0"/>
            <a:ext cx="9186429" cy="1043735"/>
          </a:xfrm>
          <a:prstGeom prst="rect">
            <a:avLst/>
          </a:prstGeom>
          <a:solidFill>
            <a:srgbClr val="02339E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endParaRPr lang="en-GB" kern="0" dirty="0">
              <a:solidFill>
                <a:schemeClr val="accent3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66738" y="0"/>
            <a:ext cx="7875587" cy="1042988"/>
          </a:xfr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accent3"/>
                </a:solidFill>
                <a:latin typeface="+mj-lt"/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97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700"/>
            <a:ext cx="8489950" cy="54073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448780"/>
            <a:ext cx="8489950" cy="48885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30" y="5839268"/>
            <a:ext cx="8489950" cy="54073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" y="728700"/>
            <a:ext cx="8489950" cy="48885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6335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782" y="728700"/>
            <a:ext cx="8489950" cy="5400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448780"/>
            <a:ext cx="4168775" cy="48605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1448781"/>
            <a:ext cx="4168775" cy="4860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700"/>
            <a:ext cx="8229600" cy="5400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0001"/>
            <a:ext cx="4040188" cy="5788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3444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4" y="1441890"/>
            <a:ext cx="4041775" cy="546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413444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700"/>
            <a:ext cx="8489950" cy="5400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700"/>
            <a:ext cx="3008313" cy="5400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28700"/>
            <a:ext cx="5111750" cy="55806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48780"/>
            <a:ext cx="3008313" cy="4860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7125" y="729431"/>
            <a:ext cx="3008313" cy="54006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5" y="729431"/>
            <a:ext cx="4995555" cy="558062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97125" y="1449511"/>
            <a:ext cx="3008313" cy="4860539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0612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708275"/>
            <a:ext cx="848995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0" y="6578492"/>
            <a:ext cx="2880000" cy="288147"/>
          </a:xfrm>
          <a:prstGeom prst="rect">
            <a:avLst/>
          </a:prstGeom>
          <a:solidFill>
            <a:srgbClr val="02339E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880000" y="6578492"/>
            <a:ext cx="2880000" cy="288147"/>
          </a:xfrm>
          <a:prstGeom prst="rect">
            <a:avLst/>
          </a:prstGeom>
          <a:solidFill>
            <a:srgbClr val="002E9C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60000" y="6578492"/>
            <a:ext cx="2880000" cy="288147"/>
          </a:xfrm>
          <a:prstGeom prst="rect">
            <a:avLst/>
          </a:prstGeom>
          <a:solidFill>
            <a:srgbClr val="02339E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40000" y="6579350"/>
            <a:ext cx="523610" cy="288149"/>
          </a:xfrm>
          <a:prstGeom prst="rect">
            <a:avLst/>
          </a:prstGeom>
          <a:solidFill>
            <a:srgbClr val="605270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40000" y="6578492"/>
            <a:ext cx="502224" cy="279508"/>
          </a:xfrm>
          <a:prstGeom prst="rect">
            <a:avLst/>
          </a:prstGeom>
          <a:solidFill>
            <a:srgbClr val="002E9C"/>
          </a:solidFill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 descr="Standard-Slide-9.jp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8" t="93599" r="11298"/>
          <a:stretch/>
        </p:blipFill>
        <p:spPr>
          <a:xfrm>
            <a:off x="-18509" y="0"/>
            <a:ext cx="9182120" cy="5941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9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0" r:id="rId9"/>
    <p:sldLayoutId id="2147483658" r:id="rId10"/>
    <p:sldLayoutId id="2147483661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" r="3905"/>
          <a:stretch/>
        </p:blipFill>
        <p:spPr>
          <a:xfrm>
            <a:off x="-18509" y="1088740"/>
            <a:ext cx="9181020" cy="4995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625" y="1178749"/>
            <a:ext cx="8545830" cy="7650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36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Data Science for Transportation</a:t>
            </a:r>
            <a:endParaRPr lang="en-US" sz="360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0510" y="6084295"/>
            <a:ext cx="9154510" cy="79547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err="1"/>
              <a:t>Dr.</a:t>
            </a:r>
            <a:r>
              <a:rPr lang="en-GB" dirty="0"/>
              <a:t> Greg Erhardt</a:t>
            </a:r>
          </a:p>
          <a:p>
            <a:r>
              <a:rPr lang="en-GB" dirty="0"/>
              <a:t>261 OHR    859-699-1761  greg.erhardt@uky.edu </a:t>
            </a:r>
          </a:p>
        </p:txBody>
      </p:sp>
    </p:spTree>
    <p:extLst>
      <p:ext uri="{BB962C8B-B14F-4D97-AF65-F5344CB8AC3E}">
        <p14:creationId xmlns:p14="http://schemas.microsoft.com/office/powerpoint/2010/main" val="3401660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30" y="593685"/>
            <a:ext cx="8489950" cy="540730"/>
          </a:xfrm>
        </p:spPr>
        <p:txBody>
          <a:bodyPr/>
          <a:lstStyle/>
          <a:p>
            <a:r>
              <a:rPr lang="en-US" dirty="0"/>
              <a:t>Why Transportation?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10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4746" b="12090"/>
          <a:stretch/>
        </p:blipFill>
        <p:spPr>
          <a:xfrm>
            <a:off x="251520" y="3882946"/>
            <a:ext cx="8620125" cy="2982686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8" b="40336"/>
          <a:stretch/>
        </p:blipFill>
        <p:spPr bwMode="auto">
          <a:xfrm>
            <a:off x="476545" y="1223755"/>
            <a:ext cx="8534400" cy="2579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02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11</a:t>
            </a:fld>
            <a:endParaRPr lang="en-GB" dirty="0"/>
          </a:p>
        </p:txBody>
      </p:sp>
      <p:pic>
        <p:nvPicPr>
          <p:cNvPr id="5" name="Picture 2" descr="Image result for information and communication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014066"/>
            <a:ext cx="4786619" cy="233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shared mob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185" y="3244875"/>
            <a:ext cx="2115235" cy="352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elf driving ca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035" y="1403775"/>
            <a:ext cx="2830961" cy="187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6" y="1421364"/>
            <a:ext cx="3240360" cy="213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66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224488" y="638690"/>
            <a:ext cx="2458122" cy="281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None/>
              <a:defRPr sz="1900" kern="1200" spc="1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928B70"/>
              </a:buClr>
              <a:buFont typeface="Wingdings" pitchFamily="2" charset="2"/>
              <a:buNone/>
              <a:defRPr sz="16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7706B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6F777D"/>
              </a:buClr>
              <a:buFont typeface="Wingdings" pitchFamily="2" charset="2"/>
              <a:buNone/>
              <a:defRPr sz="13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000" dirty="0">
                <a:solidFill>
                  <a:schemeClr val="bg2"/>
                </a:solidFill>
              </a:rPr>
              <a:t>Image from: wikipedia.com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49757" y="2654384"/>
            <a:ext cx="8489950" cy="2115235"/>
          </a:xfrm>
        </p:spPr>
        <p:txBody>
          <a:bodyPr/>
          <a:lstStyle/>
          <a:p>
            <a:pPr algn="l"/>
            <a:r>
              <a:rPr lang="en-GB" b="0" dirty="0">
                <a:solidFill>
                  <a:schemeClr val="tx1"/>
                </a:solidFill>
              </a:rPr>
              <a:t>Increasingly, relevant and detailed data are being </a:t>
            </a:r>
            <a:r>
              <a:rPr lang="en-GB" dirty="0">
                <a:solidFill>
                  <a:schemeClr val="accent2"/>
                </a:solidFill>
              </a:rPr>
              <a:t>continuously collected</a:t>
            </a:r>
            <a:r>
              <a:rPr lang="en-GB" b="0" dirty="0">
                <a:solidFill>
                  <a:schemeClr val="tx1"/>
                </a:solidFill>
              </a:rPr>
              <a:t>, providing an </a:t>
            </a:r>
            <a:r>
              <a:rPr lang="en-GB" dirty="0">
                <a:solidFill>
                  <a:schemeClr val="accent2"/>
                </a:solidFill>
              </a:rPr>
              <a:t>opportunity</a:t>
            </a:r>
            <a:r>
              <a:rPr lang="en-GB" b="0" dirty="0">
                <a:solidFill>
                  <a:schemeClr val="tx1"/>
                </a:solidFill>
              </a:rPr>
              <a:t> to measure the changes that occur in the transport system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12</a:t>
            </a:fld>
            <a:endParaRPr lang="en-GB" dirty="0"/>
          </a:p>
        </p:txBody>
      </p:sp>
      <p:pic>
        <p:nvPicPr>
          <p:cNvPr id="1028" name="Picture 4" descr="File:Clipper card tagging us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97"/>
          <a:stretch/>
        </p:blipFill>
        <p:spPr bwMode="auto">
          <a:xfrm>
            <a:off x="6462210" y="953725"/>
            <a:ext cx="1755195" cy="172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ubtitle 2"/>
          <p:cNvSpPr txBox="1">
            <a:spLocks/>
          </p:cNvSpPr>
          <p:nvPr/>
        </p:nvSpPr>
        <p:spPr>
          <a:xfrm>
            <a:off x="5978459" y="673416"/>
            <a:ext cx="2913677" cy="281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None/>
              <a:defRPr sz="1900" kern="1200" spc="1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928B70"/>
              </a:buClr>
              <a:buFont typeface="Wingdings" pitchFamily="2" charset="2"/>
              <a:buNone/>
              <a:defRPr sz="16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7706B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6F777D"/>
              </a:buClr>
              <a:buFont typeface="Wingdings" pitchFamily="2" charset="2"/>
              <a:buNone/>
              <a:defRPr sz="13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000" dirty="0">
                <a:solidFill>
                  <a:schemeClr val="bg2"/>
                </a:solidFill>
              </a:rPr>
              <a:t>Image from: commons.wikimedia.org</a:t>
            </a:r>
          </a:p>
        </p:txBody>
      </p:sp>
      <p:pic>
        <p:nvPicPr>
          <p:cNvPr id="1030" name="Picture 6" descr="http://www.appliedcomm.com/Images/avlgraphic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567" y="1043735"/>
            <a:ext cx="3080603" cy="15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ubtitle 2"/>
          <p:cNvSpPr txBox="1">
            <a:spLocks/>
          </p:cNvSpPr>
          <p:nvPr/>
        </p:nvSpPr>
        <p:spPr>
          <a:xfrm>
            <a:off x="3156261" y="673416"/>
            <a:ext cx="2458122" cy="281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None/>
              <a:defRPr sz="1900" kern="1200" spc="1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928B70"/>
              </a:buClr>
              <a:buFont typeface="Wingdings" pitchFamily="2" charset="2"/>
              <a:buNone/>
              <a:defRPr sz="16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7706B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6F777D"/>
              </a:buClr>
              <a:buFont typeface="Wingdings" pitchFamily="2" charset="2"/>
              <a:buNone/>
              <a:defRPr sz="13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000" dirty="0">
                <a:solidFill>
                  <a:schemeClr val="bg2"/>
                </a:solidFill>
              </a:rPr>
              <a:t>Image from: appliedcomm.com</a:t>
            </a:r>
          </a:p>
        </p:txBody>
      </p:sp>
      <p:pic>
        <p:nvPicPr>
          <p:cNvPr id="1032" name="Picture 8" descr="http://upload.wikimedia.org/wikipedia/commons/f/f9/Cycle_count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59" y="998730"/>
            <a:ext cx="2081511" cy="156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sfpark.org/wp-content/uploads/2010/03/SFP_video_3-620x34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875543"/>
            <a:ext cx="2569195" cy="143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ubtitle 2"/>
          <p:cNvSpPr txBox="1">
            <a:spLocks/>
          </p:cNvSpPr>
          <p:nvPr/>
        </p:nvSpPr>
        <p:spPr>
          <a:xfrm>
            <a:off x="4945717" y="6297006"/>
            <a:ext cx="2458122" cy="281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None/>
              <a:defRPr sz="1900" kern="1200" spc="1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928B70"/>
              </a:buClr>
              <a:buFont typeface="Wingdings" pitchFamily="2" charset="2"/>
              <a:buNone/>
              <a:defRPr sz="16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7706B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6F777D"/>
              </a:buClr>
              <a:buFont typeface="Wingdings" pitchFamily="2" charset="2"/>
              <a:buNone/>
              <a:defRPr sz="13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000" dirty="0">
                <a:solidFill>
                  <a:schemeClr val="bg2"/>
                </a:solidFill>
              </a:rPr>
              <a:t>Image from: sfpark.org</a:t>
            </a:r>
          </a:p>
        </p:txBody>
      </p:sp>
      <p:pic>
        <p:nvPicPr>
          <p:cNvPr id="1036" name="Picture 12" descr="http://upload.wikimedia.org/wikipedia/commons/0/07/Traffic_Monitorin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822086"/>
            <a:ext cx="1982979" cy="14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itle 2"/>
          <p:cNvSpPr txBox="1">
            <a:spLocks/>
          </p:cNvSpPr>
          <p:nvPr/>
        </p:nvSpPr>
        <p:spPr>
          <a:xfrm>
            <a:off x="866290" y="6272539"/>
            <a:ext cx="2913677" cy="281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None/>
              <a:defRPr sz="1900" kern="1200" spc="1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928B70"/>
              </a:buClr>
              <a:buFont typeface="Wingdings" pitchFamily="2" charset="2"/>
              <a:buNone/>
              <a:defRPr sz="16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7706B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6F777D"/>
              </a:buClr>
              <a:buFont typeface="Wingdings" pitchFamily="2" charset="2"/>
              <a:buNone/>
              <a:defRPr sz="1300" kern="1200" spc="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000" dirty="0">
                <a:solidFill>
                  <a:schemeClr val="bg2"/>
                </a:solidFill>
              </a:rPr>
              <a:t>Image from: commons.wikimedia.org</a:t>
            </a:r>
          </a:p>
        </p:txBody>
      </p:sp>
    </p:spTree>
    <p:extLst>
      <p:ext uri="{BB962C8B-B14F-4D97-AF65-F5344CB8AC3E}">
        <p14:creationId xmlns:p14="http://schemas.microsoft.com/office/powerpoint/2010/main" val="2373480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13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0434"/>
            <a:ext cx="9144000" cy="2082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6" y="1178750"/>
            <a:ext cx="9144000" cy="343632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593685"/>
            <a:ext cx="9144000" cy="585065"/>
          </a:xfrm>
          <a:solidFill>
            <a:srgbClr val="337AB7"/>
          </a:solidFill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</a:rPr>
              <a:t>What I do…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0" y="3402595"/>
            <a:ext cx="9118360" cy="1157839"/>
          </a:xfrm>
          <a:prstGeom prst="rect">
            <a:avLst/>
          </a:prstGeom>
          <a:solidFill>
            <a:srgbClr val="337AB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What about you? </a:t>
            </a:r>
          </a:p>
        </p:txBody>
      </p:sp>
    </p:spTree>
    <p:extLst>
      <p:ext uri="{BB962C8B-B14F-4D97-AF65-F5344CB8AC3E}">
        <p14:creationId xmlns:p14="http://schemas.microsoft.com/office/powerpoint/2010/main" val="4075656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699"/>
            <a:ext cx="3386705" cy="1395155"/>
          </a:xfrm>
        </p:spPr>
        <p:txBody>
          <a:bodyPr/>
          <a:lstStyle/>
          <a:p>
            <a:r>
              <a:rPr lang="en-US" dirty="0"/>
              <a:t>A note…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14</a:t>
            </a:fld>
            <a:endParaRPr lang="en-GB" dirty="0"/>
          </a:p>
        </p:txBody>
      </p:sp>
      <p:pic>
        <p:nvPicPr>
          <p:cNvPr id="1028" name="Picture 4" descr="https://images-na.ssl-images-amazon.com/images/I/51Ui-zv3m7L._SX324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610017"/>
            <a:ext cx="3870430" cy="592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0200" y="1583795"/>
            <a:ext cx="4331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I’ve just given you a bunch of hype…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0200" y="2854389"/>
            <a:ext cx="4331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…can you separate the hype from the reality?</a:t>
            </a:r>
          </a:p>
        </p:txBody>
      </p:sp>
    </p:spTree>
    <p:extLst>
      <p:ext uri="{BB962C8B-B14F-4D97-AF65-F5344CB8AC3E}">
        <p14:creationId xmlns:p14="http://schemas.microsoft.com/office/powerpoint/2010/main" val="114363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15</a:t>
            </a:fld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4843" y="5833574"/>
            <a:ext cx="88662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https://www.bloomberg.com/news/articles/2021-01-26/what-to-make-of-uber-s-bid-to-help-public-transit?srnd=citylab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30" y="683695"/>
            <a:ext cx="7761405" cy="19827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022" y="2078850"/>
            <a:ext cx="5382090" cy="36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28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700"/>
            <a:ext cx="3386705" cy="540730"/>
          </a:xfrm>
        </p:spPr>
        <p:txBody>
          <a:bodyPr/>
          <a:lstStyle/>
          <a:p>
            <a:r>
              <a:rPr lang="en-US" dirty="0"/>
              <a:t>Syllabus &amp;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574828"/>
            <a:ext cx="4620714" cy="59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71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“figure it out” class, not a “sit and listen” class!</a:t>
            </a:r>
          </a:p>
          <a:p>
            <a:r>
              <a:rPr lang="en-US" dirty="0"/>
              <a:t>Use these resources: </a:t>
            </a:r>
          </a:p>
          <a:p>
            <a:pPr lvl="1"/>
            <a:r>
              <a:rPr lang="en-US" dirty="0"/>
              <a:t>Class time</a:t>
            </a:r>
          </a:p>
          <a:p>
            <a:pPr lvl="1"/>
            <a:r>
              <a:rPr lang="en-US" dirty="0"/>
              <a:t>Text books, Libraries, Librarians</a:t>
            </a:r>
          </a:p>
          <a:p>
            <a:pPr lvl="1"/>
            <a:r>
              <a:rPr lang="en-US" dirty="0"/>
              <a:t>Dr. Google</a:t>
            </a:r>
          </a:p>
          <a:p>
            <a:pPr lvl="1"/>
            <a:r>
              <a:rPr lang="en-US" dirty="0"/>
              <a:t>Peers</a:t>
            </a:r>
          </a:p>
          <a:p>
            <a:pPr lvl="1"/>
            <a:r>
              <a:rPr lang="en-US" dirty="0"/>
              <a:t>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17</a:t>
            </a:fld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30200" y="5454225"/>
            <a:ext cx="8489950" cy="1003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b="1" kern="0" dirty="0">
                <a:solidFill>
                  <a:schemeClr val="accent2"/>
                </a:solidFill>
              </a:rPr>
              <a:t>We won’t cover everything, but I hope you will start to learn how to “figure it out”</a:t>
            </a:r>
          </a:p>
        </p:txBody>
      </p:sp>
    </p:spTree>
    <p:extLst>
      <p:ext uri="{BB962C8B-B14F-4D97-AF65-F5344CB8AC3E}">
        <p14:creationId xmlns:p14="http://schemas.microsoft.com/office/powerpoint/2010/main" val="135076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28C0-E666-4B89-B9AE-4DAD2801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https://github.com/uky-transport-data-science/ce599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F770D-CB58-4D47-8FBA-32A11995A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Get Started!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574EA-C9F8-448F-B15D-C76A768E2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55" y="1032753"/>
            <a:ext cx="7250130" cy="453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1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Science?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755" y="1493785"/>
            <a:ext cx="4190512" cy="48879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453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Science?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874" y="1449388"/>
            <a:ext cx="6784601" cy="48879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3</a:t>
            </a:fld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5112060" y="6129755"/>
            <a:ext cx="3967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http://escience.washington.edu/dssg/</a:t>
            </a:r>
          </a:p>
        </p:txBody>
      </p:sp>
    </p:spTree>
    <p:extLst>
      <p:ext uri="{BB962C8B-B14F-4D97-AF65-F5344CB8AC3E}">
        <p14:creationId xmlns:p14="http://schemas.microsoft.com/office/powerpoint/2010/main" val="1293080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4</a:t>
            </a:fld>
            <a:endParaRPr lang="en-GB" dirty="0"/>
          </a:p>
        </p:txBody>
      </p:sp>
      <p:pic>
        <p:nvPicPr>
          <p:cNvPr id="1026" name="Picture 2" descr="Data Scientists Infograph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b="57023"/>
          <a:stretch/>
        </p:blipFill>
        <p:spPr bwMode="auto">
          <a:xfrm>
            <a:off x="206515" y="728700"/>
            <a:ext cx="5141216" cy="580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ata Scientists Infograph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47"/>
          <a:stretch/>
        </p:blipFill>
        <p:spPr bwMode="auto">
          <a:xfrm>
            <a:off x="5071741" y="5634245"/>
            <a:ext cx="4072259" cy="90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427095" y="4914165"/>
            <a:ext cx="3510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http://venturebeat.com/2013/11/11/data-scientists-needed/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292080" y="728700"/>
            <a:ext cx="3528070" cy="1080120"/>
          </a:xfrm>
        </p:spPr>
        <p:txBody>
          <a:bodyPr/>
          <a:lstStyle/>
          <a:p>
            <a:r>
              <a:rPr lang="en-US" dirty="0"/>
              <a:t>Why Data Science? </a:t>
            </a:r>
          </a:p>
        </p:txBody>
      </p:sp>
    </p:spTree>
    <p:extLst>
      <p:ext uri="{BB962C8B-B14F-4D97-AF65-F5344CB8AC3E}">
        <p14:creationId xmlns:p14="http://schemas.microsoft.com/office/powerpoint/2010/main" val="141712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5</a:t>
            </a:fld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635" y="1718810"/>
            <a:ext cx="6569287" cy="420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39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75" y="2465623"/>
            <a:ext cx="61722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72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7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925" y="1628800"/>
            <a:ext cx="4500500" cy="418667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30200" y="5910612"/>
            <a:ext cx="8489950" cy="528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b="1" kern="0" dirty="0">
                <a:solidFill>
                  <a:schemeClr val="accent2"/>
                </a:solidFill>
              </a:rPr>
              <a:t>Anything that doesn’t fit in an Excel spreadsheet</a:t>
            </a:r>
          </a:p>
        </p:txBody>
      </p:sp>
    </p:spTree>
    <p:extLst>
      <p:ext uri="{BB962C8B-B14F-4D97-AF65-F5344CB8AC3E}">
        <p14:creationId xmlns:p14="http://schemas.microsoft.com/office/powerpoint/2010/main" val="260082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00" y="1313765"/>
            <a:ext cx="5085565" cy="487454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8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421650" y="5589240"/>
            <a:ext cx="71372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http://drewconway.com/zia/2013/3/26/the-data-science-venn-diagram.</a:t>
            </a:r>
            <a:r>
              <a:rPr lang="en-GB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757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9</a:t>
            </a:fld>
            <a:endParaRPr lang="en-GB" dirty="0"/>
          </a:p>
        </p:txBody>
      </p:sp>
      <p:pic>
        <p:nvPicPr>
          <p:cNvPr id="1026" name="Picture 2" descr="Data Scientists Infograph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6" b="44906"/>
          <a:stretch/>
        </p:blipFill>
        <p:spPr bwMode="auto">
          <a:xfrm>
            <a:off x="1106615" y="143635"/>
            <a:ext cx="7093279" cy="391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ta Scientists Infograph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69" b="19952"/>
          <a:stretch/>
        </p:blipFill>
        <p:spPr bwMode="auto">
          <a:xfrm>
            <a:off x="881590" y="4073073"/>
            <a:ext cx="7585230" cy="278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7199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15893</TotalTime>
  <Words>234</Words>
  <Application>Microsoft Office PowerPoint</Application>
  <PresentationFormat>On-screen Show (4:3)</PresentationFormat>
  <Paragraphs>58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Times New Roman</vt:lpstr>
      <vt:lpstr>Wingdings 2</vt:lpstr>
      <vt:lpstr>Custom Design</vt:lpstr>
      <vt:lpstr>Data Science for Transportation</vt:lpstr>
      <vt:lpstr>Why Data Science? </vt:lpstr>
      <vt:lpstr>Why Data Science? </vt:lpstr>
      <vt:lpstr>Why Data Science? </vt:lpstr>
      <vt:lpstr>What is Big Data?</vt:lpstr>
      <vt:lpstr>What is Big Data?</vt:lpstr>
      <vt:lpstr>What is Big Data?</vt:lpstr>
      <vt:lpstr>What is Data Science?</vt:lpstr>
      <vt:lpstr>PowerPoint Presentation</vt:lpstr>
      <vt:lpstr>Why Transportation?</vt:lpstr>
      <vt:lpstr>Why now? </vt:lpstr>
      <vt:lpstr>Increasingly, relevant and detailed data are being continuously collected, providing an opportunity to measure the changes that occur in the transport system.</vt:lpstr>
      <vt:lpstr>What I do…</vt:lpstr>
      <vt:lpstr>A note…</vt:lpstr>
      <vt:lpstr>PowerPoint Presentation</vt:lpstr>
      <vt:lpstr>Syllabus &amp; Expectations</vt:lpstr>
      <vt:lpstr>Sources of Help</vt:lpstr>
      <vt:lpstr>https://github.com/uky-transport-data-science/ce599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greg.erhardt.13@ucl.ac.uk</dc:creator>
  <cp:lastModifiedBy>Erhardt, Greg</cp:lastModifiedBy>
  <cp:revision>2904</cp:revision>
  <cp:lastPrinted>2017-01-08T15:57:22Z</cp:lastPrinted>
  <dcterms:created xsi:type="dcterms:W3CDTF">2005-07-13T12:26:50Z</dcterms:created>
  <dcterms:modified xsi:type="dcterms:W3CDTF">2021-01-26T17:03:44Z</dcterms:modified>
</cp:coreProperties>
</file>